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>
      <p:cViewPr varScale="1">
        <p:scale>
          <a:sx n="77" d="100"/>
          <a:sy n="77" d="100"/>
        </p:scale>
        <p:origin x="-108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FD2F0144-3EEC-4506-B77F-C0BFFA68D8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E1DB75-963D-4B3D-B9C9-16AD4399D16A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D4ABAEF-E4A5-4557-9913-E0641106A7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26145-3FCA-4DD4-A3C0-904BEFB09F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91062-68EA-434C-B652-AD87CDB82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B9355C5A-7BA1-4FA2-ADB3-354B5305AF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CED6CE93-F602-4C0A-9957-98223610DD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E73E7-581C-45D0-9204-AC9B7218C8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40DEB-4FE1-4A1C-BEFF-946A85FEC5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26C92-7FAE-42BC-A54A-0B6F0D8B5C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9FBD0-BF25-49A5-8BF8-FDDF5B38B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FF18F-0938-475D-9289-CCB05A8A39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8F3D2-FD6A-4E10-983B-B4466CC34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9AEA7-9C0A-4D29-9DDC-DBE8FAA5F3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73BDA-9E5B-480F-B30D-51DB66175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3C110131-5CCD-46EA-8AE6-5CD5740D62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Marriage and the Family</a:t>
            </a:r>
            <a:endParaRPr lang="en-US" dirty="0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Frasher</a:t>
            </a:r>
            <a:endParaRPr lang="en-US" dirty="0"/>
          </a:p>
          <a:p>
            <a:r>
              <a:rPr lang="en-US" dirty="0" smtClean="0"/>
              <a:t>Graham </a:t>
            </a:r>
            <a:r>
              <a:rPr lang="en-US" dirty="0" err="1" smtClean="0"/>
              <a:t>Hoffmanner</a:t>
            </a:r>
            <a:endParaRPr lang="en-US" dirty="0"/>
          </a:p>
          <a:p>
            <a:r>
              <a:rPr lang="en-US" dirty="0" smtClean="0"/>
              <a:t>AP European History Hour 4</a:t>
            </a:r>
            <a:endParaRPr lang="en-US" dirty="0"/>
          </a:p>
        </p:txBody>
      </p:sp>
      <p:pic>
        <p:nvPicPr>
          <p:cNvPr id="67591" name="Picture 7" descr="http://4.bp.blogspot.com/-F1n_vWfGaTU/Tbwar_mODII/AAAAAAAAnXM/OkJfnH345xk/s400/1776%2BJohn%2BSingleton%2BCopley%2B%2528American-born%2Bartist%252C%2B1738-1815%2529.%2BThe%2BCopley%2BFamily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"/>
            <a:ext cx="284988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Changing Life of the People</a:t>
            </a:r>
            <a:endParaRPr lang="en-US" dirty="0"/>
          </a:p>
        </p:txBody>
      </p:sp>
      <p:pic>
        <p:nvPicPr>
          <p:cNvPr id="4" name="Picture 14" descr="http://www.kent.ac.uk/english/imagesclip_image002_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4953000" cy="3707028"/>
          </a:xfrm>
          <a:prstGeom prst="ellipse">
            <a:avLst/>
          </a:prstGeom>
          <a:ln>
            <a:noFill/>
          </a:ln>
          <a:effectLst>
            <a:reflection blurRad="6350" stA="50000" endA="300" endPos="90000" dist="508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did People get Married?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20012" cy="489585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 basic reasons:</a:t>
            </a:r>
          </a:p>
          <a:p>
            <a:pPr lvl="1"/>
            <a:r>
              <a:rPr lang="en-US" sz="2400" dirty="0" smtClean="0"/>
              <a:t>1. Economic, social or political consolidation</a:t>
            </a:r>
          </a:p>
          <a:p>
            <a:pPr lvl="1"/>
            <a:r>
              <a:rPr lang="en-US" sz="2400" dirty="0" smtClean="0"/>
              <a:t>2. Personal affection</a:t>
            </a:r>
          </a:p>
          <a:p>
            <a:pPr lvl="1"/>
            <a:r>
              <a:rPr lang="en-US" sz="2400" dirty="0" smtClean="0"/>
              <a:t>3. Physical attraction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18786" name="Picture 2" descr="http://plato.mercyhurst.edu/english/breed/www/eighteenth%20century%20stuff/marria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276600"/>
            <a:ext cx="4495800" cy="3293677"/>
          </a:xfrm>
          <a:prstGeom prst="ellipse">
            <a:avLst/>
          </a:prstGeom>
          <a:ln>
            <a:noFill/>
          </a:ln>
          <a:effectLst>
            <a:reflection blurRad="6350" stA="50000" endA="300" endPos="90000" dist="50800" dir="5400000" sy="-100000" algn="bl" rotWithShape="0"/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Single Life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20012" cy="4895850"/>
          </a:xfrm>
        </p:spPr>
        <p:txBody>
          <a:bodyPr/>
          <a:lstStyle/>
          <a:p>
            <a:r>
              <a:rPr lang="en-US" dirty="0" smtClean="0"/>
              <a:t>10-20% of men and women never married</a:t>
            </a:r>
          </a:p>
          <a:p>
            <a:r>
              <a:rPr lang="en-US" dirty="0" smtClean="0"/>
              <a:t>Women of appropriate status were scarce</a:t>
            </a:r>
          </a:p>
          <a:p>
            <a:r>
              <a:rPr lang="en-US" dirty="0" smtClean="0"/>
              <a:t>Women who were unmarried faced:</a:t>
            </a:r>
          </a:p>
          <a:p>
            <a:pPr lvl="1"/>
            <a:r>
              <a:rPr lang="en-US" dirty="0" smtClean="0"/>
              <a:t>Social backlash</a:t>
            </a:r>
          </a:p>
          <a:p>
            <a:pPr lvl="1"/>
            <a:r>
              <a:rPr lang="en-US" dirty="0" smtClean="0"/>
              <a:t>Low pay</a:t>
            </a:r>
            <a:endParaRPr lang="en-US" dirty="0"/>
          </a:p>
        </p:txBody>
      </p:sp>
      <p:pic>
        <p:nvPicPr>
          <p:cNvPr id="120834" name="Picture 2" descr="http://www.jimandellen.org/ellen/DuparcWomanKnit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791968"/>
            <a:ext cx="2819400" cy="3608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Late Marriage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20012" cy="4895850"/>
          </a:xfrm>
        </p:spPr>
        <p:txBody>
          <a:bodyPr/>
          <a:lstStyle/>
          <a:p>
            <a:r>
              <a:rPr lang="en-US" dirty="0" smtClean="0"/>
              <a:t>Average age: 25-27</a:t>
            </a:r>
          </a:p>
          <a:p>
            <a:r>
              <a:rPr lang="en-US" dirty="0" smtClean="0"/>
              <a:t>Financial security</a:t>
            </a:r>
          </a:p>
          <a:p>
            <a:r>
              <a:rPr lang="en-US" dirty="0" smtClean="0"/>
              <a:t>Peasants waited until the father’s death</a:t>
            </a:r>
          </a:p>
          <a:p>
            <a:r>
              <a:rPr lang="en-US" dirty="0" smtClean="0"/>
              <a:t>Laws and tradition</a:t>
            </a:r>
          </a:p>
          <a:p>
            <a:endParaRPr lang="en-US" dirty="0"/>
          </a:p>
        </p:txBody>
      </p:sp>
      <p:pic>
        <p:nvPicPr>
          <p:cNvPr id="119812" name="Picture 4" descr="http://www.1771.org/images/fig%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124200"/>
            <a:ext cx="5424046" cy="346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Nuclear Families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96212" cy="4895850"/>
          </a:xfrm>
        </p:spPr>
        <p:txBody>
          <a:bodyPr/>
          <a:lstStyle/>
          <a:p>
            <a:r>
              <a:rPr lang="en-US" dirty="0" smtClean="0"/>
              <a:t>Quite prevalent in Europe by 1700</a:t>
            </a:r>
          </a:p>
          <a:p>
            <a:r>
              <a:rPr lang="en-US" dirty="0" smtClean="0"/>
              <a:t>Three-generation households were rare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21858" name="Picture 2" descr="http://apush-wiki-marlborough-school.wikispaces.com/file/view/18th_century_portrait.jpg/69409735/191x307/18th_century_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362200"/>
            <a:ext cx="2514600" cy="4041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 Away from Home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96212" cy="4895850"/>
          </a:xfrm>
        </p:spPr>
        <p:txBody>
          <a:bodyPr/>
          <a:lstStyle/>
          <a:p>
            <a:r>
              <a:rPr lang="en-US" dirty="0" smtClean="0"/>
              <a:t>Boys</a:t>
            </a:r>
          </a:p>
          <a:p>
            <a:pPr lvl="1"/>
            <a:r>
              <a:rPr lang="en-US" dirty="0" smtClean="0"/>
              <a:t>Labor intensive jobs</a:t>
            </a:r>
          </a:p>
          <a:p>
            <a:pPr lvl="1"/>
            <a:r>
              <a:rPr lang="en-US" dirty="0" smtClean="0"/>
              <a:t>Older boys had more independence</a:t>
            </a:r>
          </a:p>
          <a:p>
            <a:pPr lvl="1"/>
            <a:r>
              <a:rPr lang="en-US" dirty="0" smtClean="0"/>
              <a:t>Ideal job – becoming an apprentice</a:t>
            </a:r>
            <a:endParaRPr lang="en-US" dirty="0"/>
          </a:p>
          <a:p>
            <a:r>
              <a:rPr lang="en-US" dirty="0" smtClean="0"/>
              <a:t>Girls</a:t>
            </a:r>
          </a:p>
          <a:p>
            <a:pPr lvl="1"/>
            <a:r>
              <a:rPr lang="en-US" dirty="0" smtClean="0"/>
              <a:t>Hard work was endless</a:t>
            </a:r>
          </a:p>
          <a:p>
            <a:pPr lvl="1"/>
            <a:r>
              <a:rPr lang="en-US" dirty="0" smtClean="0"/>
              <a:t>Opportunities were far limited</a:t>
            </a:r>
          </a:p>
          <a:p>
            <a:pPr lvl="1"/>
            <a:r>
              <a:rPr lang="en-US" dirty="0" smtClean="0"/>
              <a:t>Apprenticeship opportunities</a:t>
            </a:r>
          </a:p>
          <a:p>
            <a:pPr lvl="1"/>
            <a:r>
              <a:rPr lang="en-US" dirty="0" smtClean="0"/>
              <a:t>Servant – most common job</a:t>
            </a:r>
          </a:p>
          <a:p>
            <a:pPr lvl="2"/>
            <a:r>
              <a:rPr lang="en-US" dirty="0" smtClean="0"/>
              <a:t>Abuse was common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22882" name="Picture 2" descr="http://2.bp.blogspot.com/-XVvYmDrDFy0/Tr_bJ7BZ5vI/AAAAAAAAAP4/ZC7dR9azYFs/s1600/chocolate_gi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0"/>
            <a:ext cx="2706936" cy="4552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20012" cy="4895850"/>
          </a:xfrm>
        </p:spPr>
        <p:txBody>
          <a:bodyPr/>
          <a:lstStyle/>
          <a:p>
            <a:pPr algn="ctr">
              <a:buNone/>
            </a:pPr>
            <a:r>
              <a:rPr lang="en-US" sz="7200" dirty="0" smtClean="0"/>
              <a:t>Questions?</a:t>
            </a:r>
            <a:endParaRPr lang="en-US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 for report on country">
  <a:themeElements>
    <a:clrScheme name="Global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Global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149</Words>
  <Application>Microsoft Office PowerPoint</Application>
  <PresentationFormat>On-screen Show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Presentation for report on country</vt:lpstr>
      <vt:lpstr>Marriage and the Family</vt:lpstr>
      <vt:lpstr>The Changing Life of the People</vt:lpstr>
      <vt:lpstr>Why did People get Married?</vt:lpstr>
      <vt:lpstr>The Single Life</vt:lpstr>
      <vt:lpstr>Late Marriage</vt:lpstr>
      <vt:lpstr>Nuclear Families</vt:lpstr>
      <vt:lpstr>Work Away from Home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Marriage and the Family</dc:title>
  <dc:creator>Frasher</dc:creator>
  <cp:lastModifiedBy>Frasher</cp:lastModifiedBy>
  <cp:revision>16</cp:revision>
  <cp:lastPrinted>1601-01-01T00:00:00Z</cp:lastPrinted>
  <dcterms:created xsi:type="dcterms:W3CDTF">2012-12-05T23:26:57Z</dcterms:created>
  <dcterms:modified xsi:type="dcterms:W3CDTF">2012-12-07T00:19:56Z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TC010183711033</vt:lpwstr>
  </property>
</Properties>
</file>